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lip Saina" initials="F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479"/>
    <a:srgbClr val="0044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0359"/>
  </p:normalViewPr>
  <p:slideViewPr>
    <p:cSldViewPr snapToGrid="0" snapToObjects="1">
      <p:cViewPr varScale="1">
        <p:scale>
          <a:sx n="51" d="100"/>
          <a:sy n="51" d="100"/>
        </p:scale>
        <p:origin x="27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85"/>
          <c:y val="0.061831"/>
          <c:w val="0.92815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Ecology</c:v>
                </c:pt>
                <c:pt idx="1">
                  <c:v>Energetics</c:v>
                </c:pt>
                <c:pt idx="2">
                  <c:v>Croatia</c:v>
                </c:pt>
                <c:pt idx="3">
                  <c:v>Industry</c:v>
                </c:pt>
                <c:pt idx="4">
                  <c:v>Creativity</c:v>
                </c:pt>
                <c:pt idx="5">
                  <c:v>Science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17.0</c:v>
                </c:pt>
                <c:pt idx="1">
                  <c:v>140.0</c:v>
                </c:pt>
                <c:pt idx="2">
                  <c:v>30.0</c:v>
                </c:pt>
                <c:pt idx="3">
                  <c:v>162.0</c:v>
                </c:pt>
                <c:pt idx="4">
                  <c:v>10.0</c:v>
                </c:pt>
                <c:pt idx="5">
                  <c:v>14.0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28317072"/>
        <c:axId val="-2035082336"/>
      </c:barChart>
      <c:catAx>
        <c:axId val="-21283170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035082336"/>
        <c:crosses val="autoZero"/>
        <c:auto val="1"/>
        <c:lblAlgn val="ctr"/>
        <c:lblOffset val="100"/>
        <c:noMultiLvlLbl val="1"/>
      </c:catAx>
      <c:valAx>
        <c:axId val="-203508233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28317072"/>
        <c:crosses val="autoZero"/>
        <c:crossBetween val="between"/>
        <c:majorUnit val="45.0"/>
        <c:minorUnit val="2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hr-HR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536484"/>
          <c:y val="0.061831"/>
          <c:w val="0.941352"/>
          <c:h val="0.8353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April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12.0</c:v>
                </c:pt>
                <c:pt idx="1">
                  <c:v>8.0</c:v>
                </c:pt>
                <c:pt idx="2">
                  <c:v>17.0</c:v>
                </c:pt>
                <c:pt idx="3">
                  <c:v>20.0</c:v>
                </c:pt>
                <c:pt idx="4">
                  <c:v>31.0</c:v>
                </c:pt>
                <c:pt idx="5">
                  <c:v>37.0</c:v>
                </c:pt>
                <c:pt idx="6">
                  <c:v>54.0</c:v>
                </c:pt>
                <c:pt idx="7">
                  <c:v>18.0</c:v>
                </c:pt>
                <c:pt idx="8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03545424"/>
        <c:axId val="-2126868112"/>
      </c:barChart>
      <c:catAx>
        <c:axId val="-21035454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26868112"/>
        <c:crosses val="autoZero"/>
        <c:auto val="1"/>
        <c:lblAlgn val="ctr"/>
        <c:lblOffset val="100"/>
        <c:noMultiLvlLbl val="1"/>
      </c:catAx>
      <c:valAx>
        <c:axId val="-212686811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2103545424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3198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Uvodne</a:t>
            </a:r>
            <a:r>
              <a:rPr lang="en-US" dirty="0" smtClean="0"/>
              <a:t> </a:t>
            </a:r>
            <a:r>
              <a:rPr lang="en-US" dirty="0" err="1" smtClean="0"/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25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nagnut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prosjecna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ocjena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5.5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nas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to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odvratilo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ubacivanja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grafickih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elemenata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upucivali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hrvatsku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što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bijele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kockice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naći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rjesenje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opet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prepoznatljivo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tehnikom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mininga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ljudi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vezanom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"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vidite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top 20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provukli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kroz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algoritam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prebaci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slide 12: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1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Kao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uzor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referencu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3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uspjeh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napredovanje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cete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vidjeti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implementirali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aspekte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svake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6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izvukli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Detaljno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generalno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iznimo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metodoloski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problematici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Kako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nastaviti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kraju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subjektivnim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misljenjima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Takoder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postignut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dizajn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govori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regionalno</a:t>
            </a:r>
            <a:r>
              <a:rPr lang="en-US" baseline="0" dirty="0" smtClean="0"/>
              <a:t> ne </a:t>
            </a:r>
            <a:r>
              <a:rPr lang="en-US" baseline="0" dirty="0" err="1" smtClean="0"/>
              <a:t>vezanim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jezikom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Rijesenje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prilicno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7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 smtClean="0"/>
              <a:t>Uporabom svih vecih svjetskih search engina i analizom rezultata dobivenih pretrazivanjem nasih kljucnih pojmova</a:t>
            </a:r>
          </a:p>
          <a:p>
            <a:r>
              <a:rPr lang="en-US" baseline="0" dirty="0" smtClean="0"/>
              <a:t>U</a:t>
            </a:r>
            <a:r>
              <a:rPr lang="is-IS" baseline="0" dirty="0" smtClean="0"/>
              <a:t>spjeli smo to ostvariti.</a:t>
            </a:r>
          </a:p>
          <a:p>
            <a:endParaRPr lang="is-IS" baseline="0" dirty="0" smtClean="0"/>
          </a:p>
          <a:p>
            <a:r>
              <a:rPr lang="is-IS" baseline="0" dirty="0" smtClean="0"/>
              <a:t>Koristili smo:</a:t>
            </a:r>
          </a:p>
          <a:p>
            <a:r>
              <a:rPr lang="en-US" baseline="0" dirty="0" smtClean="0"/>
              <a:t>G</a:t>
            </a:r>
            <a:r>
              <a:rPr lang="is-IS" baseline="0" dirty="0" smtClean="0"/>
              <a:t>oogle</a:t>
            </a:r>
          </a:p>
          <a:p>
            <a:r>
              <a:rPr lang="en-US" baseline="0" dirty="0" smtClean="0"/>
              <a:t>Y</a:t>
            </a:r>
            <a:r>
              <a:rPr lang="is-IS" baseline="0" dirty="0" smtClean="0"/>
              <a:t>ahoo</a:t>
            </a:r>
          </a:p>
          <a:p>
            <a:r>
              <a:rPr lang="en-US" baseline="0" dirty="0" smtClean="0"/>
              <a:t>D</a:t>
            </a:r>
            <a:r>
              <a:rPr lang="is-IS" baseline="0" dirty="0" smtClean="0"/>
              <a:t>uckduckgo</a:t>
            </a:r>
          </a:p>
          <a:p>
            <a:r>
              <a:rPr lang="en-US" baseline="0" dirty="0" smtClean="0"/>
              <a:t>B</a:t>
            </a:r>
            <a:r>
              <a:rPr lang="is-IS" baseline="0" dirty="0" smtClean="0"/>
              <a:t>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5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Pojavljuju</a:t>
            </a:r>
            <a:r>
              <a:rPr lang="en-US" baseline="0" dirty="0" smtClean="0"/>
              <a:t> se 3 </a:t>
            </a:r>
            <a:r>
              <a:rPr lang="en-US" baseline="0" dirty="0" err="1" smtClean="0"/>
              <a:t>karakteristicna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oblika</a:t>
            </a:r>
            <a:r>
              <a:rPr lang="en-US" baseline="0" dirty="0" smtClean="0"/>
              <a:t>: 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crvenim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fontom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ispisana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̌ ‘job’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silueta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jedne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ili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vise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osoba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stavu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(*)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uspinjući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graf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(s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lijeva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desno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Ali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ovaj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najcesci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baseline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mi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zapravo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ovime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napravili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?  Pa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cemo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bazirati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najucestalijem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pojmu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vezanim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uz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‘</a:t>
            </a:r>
            <a:r>
              <a:rPr lang="en-US" sz="2200" b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karijeru</a:t>
            </a:r>
            <a:r>
              <a:rPr lang="en-US" sz="2200" b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4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Naglasit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ulazne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endParaRPr lang="en-US" baseline="0" dirty="0" smtClean="0"/>
          </a:p>
          <a:p>
            <a:r>
              <a:rPr lang="en-US" baseline="0" dirty="0" err="1" smtClean="0"/>
              <a:t>izveli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kvalitetno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istrazivanje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trzista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primjenom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</a:t>
            </a:r>
            <a:endParaRPr lang="en-US" baseline="0" dirty="0" smtClean="0"/>
          </a:p>
          <a:p>
            <a:r>
              <a:rPr lang="en-US" baseline="0" dirty="0" err="1" smtClean="0"/>
              <a:t>Ispostovali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cijeve</a:t>
            </a:r>
            <a:endParaRPr lang="en-US" baseline="0" dirty="0" smtClean="0"/>
          </a:p>
          <a:p>
            <a:r>
              <a:rPr lang="en-US" baseline="0" dirty="0" err="1" smtClean="0"/>
              <a:t>Trazili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dizajnu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zbog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jasnoce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poruke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jednostavnost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materijlima</a:t>
            </a:r>
            <a:endParaRPr lang="en-US" baseline="0" dirty="0"/>
          </a:p>
          <a:p>
            <a:r>
              <a:rPr lang="en-US" baseline="0" dirty="0" err="1" smtClean="0"/>
              <a:t>Zadrzali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osnovne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karakteristike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imamo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funkcionalnu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cjelinu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Koristili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golden ratio da </a:t>
            </a:r>
            <a:r>
              <a:rPr lang="en-US" baseline="0" dirty="0" err="1" smtClean="0"/>
              <a:t>izbjegnemo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monotonosti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raste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I</a:t>
            </a:r>
          </a:p>
          <a:p>
            <a:r>
              <a:rPr lang="en-US" baseline="0" dirty="0" err="1" smtClean="0"/>
              <a:t>Strogi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fontovi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skladu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temeljnim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logom</a:t>
            </a:r>
            <a:endParaRPr lang="en-US" baseline="0" dirty="0" smtClean="0"/>
          </a:p>
          <a:p>
            <a:r>
              <a:rPr lang="en-US" baseline="0" dirty="0" err="1" smtClean="0"/>
              <a:t>Linija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apcisnu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Ovime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prezentacijski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osvrt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natjecatjeljsko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rjesenja</a:t>
            </a:r>
            <a:r>
              <a:rPr lang="en-US" baseline="0" dirty="0" smtClean="0"/>
              <a:t>. Vise </a:t>
            </a:r>
            <a:r>
              <a:rPr lang="en-US" baseline="0" dirty="0" err="1" smtClean="0"/>
              <a:t>informacija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samim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alatima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Podatcima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detaljnijim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grafovima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obrazlozenjima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dostupno</a:t>
            </a:r>
            <a:r>
              <a:rPr lang="en-US" baseline="0" dirty="0" smtClean="0"/>
              <a:t> je u </a:t>
            </a:r>
            <a:r>
              <a:rPr lang="en-US" baseline="0" dirty="0" err="1" smtClean="0"/>
              <a:t>nasoj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razradi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projektnog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zadatka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endParaRPr lang="en-US" baseline="0" dirty="0" smtClean="0"/>
          </a:p>
          <a:p>
            <a:r>
              <a:rPr lang="en-US" baseline="0" dirty="0" smtClean="0"/>
              <a:t>Je bio </a:t>
            </a:r>
            <a:r>
              <a:rPr lang="en-US" baseline="0" dirty="0" err="1" smtClean="0"/>
              <a:t>dostupan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clanovima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zirija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uvid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08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Predstaviti</a:t>
            </a:r>
            <a:r>
              <a:rPr lang="en-US" dirty="0" smtClean="0"/>
              <a:t> problem </a:t>
            </a:r>
            <a:r>
              <a:rPr lang="en-US" dirty="0" err="1" smtClean="0"/>
              <a:t>pred</a:t>
            </a:r>
            <a:r>
              <a:rPr lang="en-US" dirty="0" smtClean="0"/>
              <a:t> </a:t>
            </a:r>
            <a:r>
              <a:rPr lang="en-US" dirty="0" err="1" smtClean="0"/>
              <a:t>kojim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suocili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ispunitit</a:t>
            </a:r>
            <a:r>
              <a:rPr lang="en-US" baseline="0" dirty="0" smtClean="0"/>
              <a:t>.</a:t>
            </a:r>
          </a:p>
          <a:p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Zadatak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nama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bio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postavljen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vidu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samog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loga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Morali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osmisliti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I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izraditi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poslodavca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Paziti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cinjenicu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potrebna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regionalna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nezavisnost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poruke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Opcerazumljiv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Imati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da se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potencijalno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sivati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pa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samim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time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postoje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ogranicenja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logo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moze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nositi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Pozitivno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prestavljati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inu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zadrzati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ina</a:t>
            </a:r>
            <a:r>
              <a:rPr lang="en-US" sz="2200" baseline="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aseline="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</a:t>
            </a: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200" baseline="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866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Inicijalna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bila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drustvenih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mreza</a:t>
            </a:r>
            <a:r>
              <a:rPr lang="en-US" baseline="0" dirty="0"/>
              <a:t> </a:t>
            </a:r>
            <a:r>
              <a:rPr lang="en-US" baseline="0" dirty="0" smtClean="0"/>
              <a:t>I </a:t>
            </a:r>
            <a:r>
              <a:rPr lang="en-US" baseline="0" dirty="0" err="1" smtClean="0"/>
              <a:t>pomno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Koristeci</a:t>
            </a:r>
            <a:r>
              <a:rPr lang="en-US" baseline="0" dirty="0" smtClean="0"/>
              <a:t> big data </a:t>
            </a:r>
            <a:r>
              <a:rPr lang="en-US" baseline="0" dirty="0" err="1" smtClean="0"/>
              <a:t>koncepte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analizirati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zakljucke</a:t>
            </a:r>
            <a:r>
              <a:rPr lang="en-US" baseline="0" dirty="0" smtClean="0"/>
              <a:t> I sl.</a:t>
            </a:r>
          </a:p>
          <a:p>
            <a:r>
              <a:rPr lang="en-US" baseline="0" dirty="0" err="1" smtClean="0"/>
              <a:t>Spojiti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preko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usluga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izvuc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followaju</a:t>
            </a:r>
            <a:r>
              <a:rPr lang="en-US" baseline="0" dirty="0" smtClean="0"/>
              <a:t> INA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stranicu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izradit</a:t>
            </a:r>
            <a:endParaRPr lang="en-US" baseline="0" dirty="0" smtClean="0"/>
          </a:p>
          <a:p>
            <a:r>
              <a:rPr lang="en-US" baseline="0" dirty="0" smtClean="0"/>
              <a:t>Graf </a:t>
            </a:r>
            <a:r>
              <a:rPr lang="en-US" baseline="0" dirty="0" err="1" smtClean="0"/>
              <a:t>podjele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godinama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ljudi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</a:t>
            </a:r>
            <a:r>
              <a:rPr lang="en-US" baseline="0" dirty="0" smtClean="0"/>
              <a:t> prate. </a:t>
            </a:r>
            <a:r>
              <a:rPr lang="en-US" baseline="0" dirty="0" err="1" smtClean="0"/>
              <a:t>Isto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facebookom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neki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primjer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Na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osiguravamo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ogromnu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kolicninu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spremna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analizu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3808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…Ali tu nastaje problem</a:t>
            </a:r>
            <a:r>
              <a:rPr lang="is-IS" baseline="0" dirty="0" smtClean="0"/>
              <a:t>.</a:t>
            </a:r>
          </a:p>
          <a:p>
            <a:endParaRPr lang="is-IS" baseline="0" dirty="0" smtClean="0"/>
          </a:p>
          <a:p>
            <a:r>
              <a:rPr lang="is-IS" baseline="0" dirty="0" smtClean="0"/>
              <a:t>Zbog nedavnog postrozivanja uvijeta koristenja LINKEDIN-a i FACEBOOK-a mogucnosti koristenja ovog pristupa su se daleko smanjile.</a:t>
            </a:r>
          </a:p>
          <a:p>
            <a:r>
              <a:rPr lang="is-IS" baseline="0" dirty="0" smtClean="0"/>
              <a:t>LINKEDIN je ovaj pristup odlucio naplacivati analiticnkim kucama, dok je facebook onemogucio tako detaljan pristup za svih. Ili uveo restrikcije</a:t>
            </a:r>
          </a:p>
          <a:p>
            <a:r>
              <a:rPr lang="en-US" baseline="0" dirty="0" err="1" smtClean="0"/>
              <a:t>Poput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ogranicavanja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kojoj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pristupiti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Bilo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potreban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problemu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nacin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osiguramo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adekvatnu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kolicinu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podataka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Tada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uveli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anketu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Dobivene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podatke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prokomentirati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kolega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Freskura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lokaciju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ispitanika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(split,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(Face,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prijatlelji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...)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trajala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reprezentativna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599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standrarna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poput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spola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godina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statusa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provoditi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detaljniju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vezi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percepcije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volje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radom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vam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je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najzanimljivije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podrucje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rad u INA-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najbitnije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Asocijace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karijera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--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pitanje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slobodnog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odgovora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kojeg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ekstrahirali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najvaznije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informacije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7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tehnoglije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koristili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navesti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principe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: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</a:t>
            </a: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pricati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big data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danasnji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popularni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trendovi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razvili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posljedica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ogromne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kolicine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skupljneih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R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od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najpoznatijih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programskih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jezika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statisticku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obradu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Mnoge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funkcije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omogucuju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kompleksnu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analizu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jednostavan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nacin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vrlo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mocne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mogucnosti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crtanja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najveci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vremena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potrosen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text mining,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slozenim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metodama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dosli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najucestalijih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rijeci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kasnije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slideu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koristenje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paketa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dohvacanje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svih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komentara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facebook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stranici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---&gt;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teznja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prema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big data,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tek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umjeren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broj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2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sada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cu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pokazati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neke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zanimljive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koje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podataka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u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anketi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naglasiti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da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industrija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energetika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daleko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najfrekventniji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pojmovi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*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ovim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grafom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pokusali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dobiti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okvirnu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predodžbu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izgledu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dizajna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npr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kakve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elemente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bismo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se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trebali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fokusirati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dali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bi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elementi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mogli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pojacati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karakter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INA-e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kao</a:t>
            </a:r>
            <a:r>
              <a:rPr lang="en-US" sz="22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kompanije</a:t>
            </a:r>
            <a:endParaRPr lang="en-US" sz="2200" dirty="0" smtClean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18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44C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D6D6D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6" name="Shape 136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A6AAA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#rebranddd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Filip Šaina &amp; Bartol freškura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467932"/>
            <a:ext cx="12192000" cy="1648491"/>
          </a:xfrm>
          <a:prstGeom prst="rect">
            <a:avLst/>
          </a:prstGeom>
        </p:spPr>
        <p:txBody>
          <a:bodyPr/>
          <a:lstStyle/>
          <a:p>
            <a:r>
              <a:rPr dirty="0"/>
              <a:t>koliko vežete pojam ina uz hrvatsku i hrvatski nacionalni identitet ?</a:t>
            </a:r>
          </a:p>
        </p:txBody>
      </p:sp>
      <p:graphicFrame>
        <p:nvGraphicFramePr>
          <p:cNvPr id="199" name="Chart 199"/>
          <p:cNvGraphicFramePr/>
          <p:nvPr/>
        </p:nvGraphicFramePr>
        <p:xfrm>
          <a:off x="576478" y="2125683"/>
          <a:ext cx="12021922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434" y="-1815213"/>
            <a:ext cx="15978753" cy="124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32748" y="6026013"/>
            <a:ext cx="11121634" cy="326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Posao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Uspjeh</a:t>
            </a:r>
          </a:p>
          <a:p>
            <a:pPr>
              <a:lnSpc>
                <a:spcPct val="40000"/>
              </a:lnSpc>
              <a:defRPr sz="12000">
                <a:solidFill>
                  <a:srgbClr val="FFFFFF"/>
                </a:solidFill>
              </a:defRPr>
            </a:pPr>
            <a:r>
              <a:rPr sz="13800" dirty="0">
                <a:latin typeface="Helvetica" charset="0"/>
                <a:ea typeface="Helvetica" charset="0"/>
                <a:cs typeface="Helvetica" charset="0"/>
              </a:rPr>
              <a:t>Napredovanje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8953" y="720293"/>
            <a:ext cx="8326894" cy="831301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688044" y="8201621"/>
            <a:ext cx="2070281" cy="1270001"/>
          </a:xfrm>
          <a:prstGeom prst="rect">
            <a:avLst/>
          </a:prstGeom>
          <a:solidFill>
            <a:srgbClr val="0044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024" y="2353061"/>
            <a:ext cx="3624992" cy="125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5423" y="1354863"/>
            <a:ext cx="325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83423" y="5916085"/>
            <a:ext cx="4775201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4769" y="5262035"/>
            <a:ext cx="31115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2734985" y="6317142"/>
            <a:ext cx="1270001" cy="1057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4659657" y="5646021"/>
            <a:ext cx="1270001" cy="17281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6584328" y="4348720"/>
            <a:ext cx="1270001" cy="30254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8509000" y="2379382"/>
            <a:ext cx="1270000" cy="4994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1155700" y="9778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110" y="3403385"/>
            <a:ext cx="24611312" cy="26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ll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5334000" y="1790699"/>
            <a:ext cx="2336800" cy="617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-167679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8253" y="5187781"/>
            <a:ext cx="13261306" cy="46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40093" y="1168"/>
            <a:ext cx="16279592" cy="9776664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7011430" y="478658"/>
            <a:ext cx="6279044" cy="25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9400" cap="all">
                <a:solidFill>
                  <a:srgbClr val="004479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#oh-oh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d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085079" y="3784599"/>
            <a:ext cx="283464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rgbClr val="FFFFFF"/>
                </a:solidFill>
              </a:defRPr>
            </a:lvl1pPr>
          </a:lstStyle>
          <a:p>
            <a:r>
              <a:rPr dirty="0"/>
              <a:t>215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0" y="-93013"/>
            <a:ext cx="13004801" cy="1367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dirty="0"/>
              <a:t>rada.10fabf83ebda5d022f7476da16a65936,žensko,od 21 do 23,1,5,7,1,1,Rafinerije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Izrazita</a:t>
            </a:r>
            <a:r>
              <a:rPr lang="en-US" dirty="0"/>
              <a:t> </a:t>
            </a:r>
            <a:r>
              <a:rPr lang="en-US" dirty="0" err="1"/>
              <a:t>stručnost</a:t>
            </a:r>
            <a:r>
              <a:rPr lang="en-US" dirty="0"/>
              <a:t> u </a:t>
            </a:r>
            <a:r>
              <a:rPr lang="en-US" dirty="0" err="1"/>
              <a:t>području</a:t>
            </a:r>
            <a:r>
              <a:rPr lang="en-US" dirty="0"/>
              <a:t> </a:t>
            </a:r>
            <a:r>
              <a:rPr lang="en-US" dirty="0" err="1"/>
              <a:t>profesionalnog</a:t>
            </a:r>
            <a:r>
              <a:rPr lang="en-US" dirty="0"/>
              <a:t> </a:t>
            </a:r>
            <a:r>
              <a:rPr lang="en-US" dirty="0" err="1"/>
              <a:t>djelovanja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unutarnje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r>
              <a:rPr lang="en-US" dirty="0"/>
              <a:t> </a:t>
            </a:r>
            <a:r>
              <a:rPr lang="en-US" dirty="0" err="1"/>
              <a:t>istim</a:t>
            </a:r>
            <a:r>
              <a:rPr lang="en-US" dirty="0"/>
              <a:t>. 992aa5219f8eb57d2d5c8d24d47a59fa,žensko,od 18 do 20,1,9,9,1,1,Logistička </a:t>
            </a:r>
            <a:r>
              <a:rPr lang="en-US" dirty="0" err="1"/>
              <a:t>potpora</a:t>
            </a:r>
            <a:r>
              <a:rPr lang="en-US" dirty="0"/>
              <a:t>,,,,,</a:t>
            </a:r>
            <a:r>
              <a:rPr lang="en-US" dirty="0" err="1"/>
              <a:t>Energetika,Hrvatska,Svo</a:t>
            </a:r>
            <a:r>
              <a:rPr lang="en-US" dirty="0"/>
              <a:t> </a:t>
            </a:r>
            <a:r>
              <a:rPr lang="en-US" dirty="0" err="1"/>
              <a:t>nase</a:t>
            </a:r>
            <a:r>
              <a:rPr lang="en-US" dirty="0"/>
              <a:t> </a:t>
            </a:r>
            <a:r>
              <a:rPr lang="en-US" dirty="0" err="1"/>
              <a:t>iskustvo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steknemo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jednog</a:t>
            </a:r>
            <a:r>
              <a:rPr lang="en-US" dirty="0"/>
              <a:t> zanimanj956a63a66bd9eb983124895bff755b3d,muško,od 21 do 23,1,6,7,1,1,Financije,Industrija,,,,Energetika,,Način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odlučimo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doći</a:t>
            </a:r>
            <a:r>
              <a:rPr lang="en-US" dirty="0"/>
              <a:t> do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ispunjavati</a:t>
            </a:r>
            <a:r>
              <a:rPr lang="en-US" dirty="0"/>
              <a:t> život.c8886dee9d66ee59997ef1f2279717e0,muško,od 21 do 23,1,5,7,1,0,Istraživanje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ilina,Industrija,,,,,,posao9a2deb9337683856dae3b72f883a72e9,muško,od 21 do 23,1,5,7,1,0,Rafinerije </a:t>
            </a:r>
            <a:r>
              <a:rPr lang="en-US" dirty="0" err="1"/>
              <a:t>i</a:t>
            </a:r>
            <a:r>
              <a:rPr lang="en-US" dirty="0"/>
              <a:t> marketing,,,,,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1e698805a61f7b12cdd6141639ba6c41,muško,od 18 do 20,1,5,7,1,0,Istraživanje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dio</a:t>
            </a:r>
            <a:r>
              <a:rPr lang="en-US" dirty="0"/>
              <a:t> životaa09ad533cb28b01e76501db82ecc2d6b,muško,od 18 do 20,1,7,3,0,0,Istraživanje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Nešto</a:t>
            </a:r>
            <a:r>
              <a:rPr lang="en-US" dirty="0"/>
              <a:t> </a:t>
            </a:r>
            <a:r>
              <a:rPr lang="en-US" dirty="0" err="1"/>
              <a:t>čemu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posvetili</a:t>
            </a:r>
            <a:r>
              <a:rPr lang="en-US" dirty="0"/>
              <a:t> </a:t>
            </a:r>
            <a:r>
              <a:rPr lang="en-US" dirty="0" err="1"/>
              <a:t>dio</a:t>
            </a:r>
            <a:r>
              <a:rPr lang="en-US" dirty="0"/>
              <a:t> života.cbb9977cb9e7ffc2bf02bc811afb7b71,muško,od 21 do 23,1,5,6,1,0,Logistička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novac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uspjehc9517cc8f37bd501a320a84665611919,žensko,od 21 do 23,1,5,7,1,1,Istraživanje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Energetika,Hrvatska,Doprinos</a:t>
            </a:r>
            <a:r>
              <a:rPr lang="en-US" dirty="0"/>
              <a:t> usvijetud6a2b5e4fc3a493480fe5bc0777f2ee3,muško,od8do20,1,7,9,1,1,ITpotpora,Industrija,,,,,,"Posao,iskustvo,napredovanje."8e46bc87a034b9e7ef2935ec968242b3,žensko,od 21 do 23,1,9,9,1,1,Istraživanje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plina,,Kreativnost,Ekologija,,Energetika,Hrvatska,"Posao,fa2f20c5ef7e74e6ef76766c9a7cfd0d novac"a06fd9ebb42d1fc41593e0a90dcd665c,muško,od 18 do 20,1,7,3,1,0,Istraživanje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Iskustvo</a:t>
            </a:r>
            <a:r>
              <a:rPr lang="en-US" dirty="0"/>
              <a:t>, </a:t>
            </a:r>
            <a:r>
              <a:rPr lang="en-US" dirty="0" err="1"/>
              <a:t>znanje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poznanstva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steknu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 u </a:t>
            </a:r>
            <a:r>
              <a:rPr lang="en-US" dirty="0" err="1"/>
              <a:t>jednoj</a:t>
            </a:r>
            <a:r>
              <a:rPr lang="en-US" dirty="0"/>
              <a:t> profesiji"fa2f20c5ef7e74e6ef76766c9a7cfd0d,muško,od 21 do 23,1,5,6,1,1,Rafinerije </a:t>
            </a:r>
            <a:r>
              <a:rPr lang="en-US" dirty="0" err="1"/>
              <a:t>i</a:t>
            </a:r>
            <a:r>
              <a:rPr lang="en-US" dirty="0"/>
              <a:t> marketing,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dugotrajno</a:t>
            </a:r>
            <a:r>
              <a:rPr lang="en-US" dirty="0"/>
              <a:t> zaposlenje33b70cc452f5305c336e55cc7aecfb81,muško,od 21 do 23,1,5,4,0,0,IT potpora,Industrija,,,,,,poslovnofa2f20c5ef7e74e6ef76766c9a7cfd0d ostvarenjed1f900b4282ed6cba8cfc3d9f9581644,muško,od 18 do 20,1,3,4,0,0,Istraživanje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novac</a:t>
            </a:r>
            <a:r>
              <a:rPr lang="en-US" dirty="0"/>
              <a:t>, </a:t>
            </a:r>
            <a:r>
              <a:rPr lang="en-US" dirty="0" err="1"/>
              <a:t>zaposlenost</a:t>
            </a:r>
            <a:r>
              <a:rPr lang="en-US" dirty="0"/>
              <a:t> u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prezauzet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ikakve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zanimacije"583b02d4606c5eb9447da0a8081d8890,muško,od 21 do 23,1,7,7,1,1,IT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Sva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pojedinca</a:t>
            </a:r>
            <a:r>
              <a:rPr lang="en-US" dirty="0"/>
              <a:t>, od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 do mirovine."517c90e12bcbb0c8ce23a18fd520fe1c,muško,od 21 do 23,1,3,3,0,0,Istraživanje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Asocira</a:t>
            </a:r>
            <a:r>
              <a:rPr lang="en-US" dirty="0"/>
              <a:t> me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uspješno</a:t>
            </a:r>
            <a:r>
              <a:rPr lang="en-US" dirty="0"/>
              <a:t> </a:t>
            </a:r>
            <a:r>
              <a:rPr lang="en-US" dirty="0" err="1"/>
              <a:t>izvršavanje</a:t>
            </a:r>
            <a:r>
              <a:rPr lang="en-US" dirty="0"/>
              <a:t> </a:t>
            </a:r>
            <a:r>
              <a:rPr lang="en-US" dirty="0" err="1"/>
              <a:t>posla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napredovanje</a:t>
            </a:r>
            <a:r>
              <a:rPr lang="en-US" dirty="0"/>
              <a:t> </a:t>
            </a:r>
            <a:r>
              <a:rPr lang="en-US" dirty="0" err="1"/>
              <a:t>tijekom</a:t>
            </a:r>
            <a:r>
              <a:rPr lang="en-US" dirty="0"/>
              <a:t> zaposlenja"56d682aaacf3e8e40584741b7092a84a,muško,od 21 do 23,1,6,7,1,0,Istraživanje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uspjeh9712ba0f45b6805276b94f8126585d9e,žensko,od 21 do 23,1,7,9,1,1,Financije,Industrija,,,,Energetika,,Riječ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uspijeh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zaradu.e5861540dfc6bd894e18db7a35a14f59,žensko,od 18 do 20,1,5,8,1,1,Financije,Industrija,Kreativnost,Ekologija,,Energetika,,odraz </a:t>
            </a:r>
            <a:r>
              <a:rPr lang="en-US" dirty="0" err="1"/>
              <a:t>truda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znanja</a:t>
            </a:r>
            <a:r>
              <a:rPr lang="en-US" dirty="0"/>
              <a:t>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osobe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se u njegovojfa2f20c5ef7e74e6ef76766c9a7cfd0d karijerid32aa5ee135a189eb3c147fb5b816777,žensko,od 21 do 23,1,5,6,0,0,Istraživanje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napredovanje</a:t>
            </a:r>
            <a:r>
              <a:rPr lang="en-US" dirty="0"/>
              <a:t> u </a:t>
            </a:r>
            <a:r>
              <a:rPr lang="en-US" dirty="0" err="1"/>
              <a:t>struci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davanje</a:t>
            </a:r>
            <a:r>
              <a:rPr lang="en-US" dirty="0"/>
              <a:t> </a:t>
            </a:r>
            <a:r>
              <a:rPr lang="en-US" dirty="0" err="1"/>
              <a:t>maksimuma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kvalitetnije</a:t>
            </a:r>
            <a:r>
              <a:rPr lang="en-US" dirty="0"/>
              <a:t> </a:t>
            </a:r>
            <a:r>
              <a:rPr lang="en-US" dirty="0" err="1"/>
              <a:t>odrađivali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be6c17af837537c48c52c68add59673e,muško,od 18 do 20,1,4,7,1,1,Rafinerije </a:t>
            </a:r>
            <a:r>
              <a:rPr lang="en-US" dirty="0" err="1"/>
              <a:t>i</a:t>
            </a:r>
            <a:r>
              <a:rPr lang="en-US" dirty="0"/>
              <a:t> marketing,Industrija,,,,,,Poštovanjece9327e40c3851882eef9d3c946681d0,žensko,od 18 do 20,1,5,9,1,0,Istraživanje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,,,,,,"</a:t>
            </a:r>
            <a:r>
              <a:rPr lang="en-US" dirty="0" err="1"/>
              <a:t>Dugotrajan</a:t>
            </a:r>
            <a:r>
              <a:rPr lang="en-US" dirty="0"/>
              <a:t> </a:t>
            </a:r>
            <a:r>
              <a:rPr lang="en-US" dirty="0" err="1"/>
              <a:t>trud</a:t>
            </a:r>
            <a:r>
              <a:rPr lang="en-US" dirty="0"/>
              <a:t>, rad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upornost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rezultiraju</a:t>
            </a:r>
            <a:r>
              <a:rPr lang="en-US" dirty="0"/>
              <a:t> </a:t>
            </a:r>
            <a:r>
              <a:rPr lang="en-US" dirty="0" err="1"/>
              <a:t>stalnim</a:t>
            </a:r>
            <a:r>
              <a:rPr lang="en-US" dirty="0"/>
              <a:t> </a:t>
            </a:r>
            <a:r>
              <a:rPr lang="en-US" dirty="0" err="1"/>
              <a:t>napredovanjem</a:t>
            </a:r>
            <a:r>
              <a:rPr lang="en-US" dirty="0"/>
              <a:t> u </a:t>
            </a:r>
            <a:r>
              <a:rPr lang="en-US" dirty="0" err="1"/>
              <a:t>poslu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dobrom</a:t>
            </a:r>
            <a:r>
              <a:rPr lang="en-US" dirty="0"/>
              <a:t> zaradom."d0c7f9b8e1c3a6905c4aeecddcfdcbd1,muško,od 18 do 20,1,6,7,1,0,IT potpora,</a:t>
            </a:r>
            <a:r>
              <a:rPr lang="en-US" dirty="0" err="1"/>
              <a:t>Industrija</a:t>
            </a:r>
            <a:r>
              <a:rPr lang="en-US" dirty="0"/>
              <a:t>,,,Znanost,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Poslovni</a:t>
            </a:r>
            <a:r>
              <a:rPr lang="en-US" dirty="0"/>
              <a:t> put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pojedincaed7c59927c0d187d4f60befee345a011,žensko,od 21 do 23,1,5,4,1,1,Istraživanje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</a:t>
            </a:r>
            <a:r>
              <a:rPr lang="en-US" dirty="0" err="1"/>
              <a:t>Ekologija</a:t>
            </a:r>
            <a:r>
              <a:rPr lang="en-US" dirty="0"/>
              <a:t>,,</a:t>
            </a:r>
            <a:r>
              <a:rPr lang="en-US" dirty="0" err="1"/>
              <a:t>Energetika</a:t>
            </a:r>
            <a:r>
              <a:rPr lang="en-US" dirty="0"/>
              <a:t>,,"</a:t>
            </a:r>
            <a:r>
              <a:rPr lang="en-US" dirty="0" err="1"/>
              <a:t>rijec</a:t>
            </a:r>
            <a:r>
              <a:rPr lang="en-US" dirty="0"/>
              <a:t> </a:t>
            </a:r>
            <a:r>
              <a:rPr lang="en-US" dirty="0" err="1"/>
              <a:t>karijera</a:t>
            </a:r>
            <a:r>
              <a:rPr lang="en-US" dirty="0"/>
              <a:t> me </a:t>
            </a:r>
            <a:r>
              <a:rPr lang="en-US" dirty="0" err="1"/>
              <a:t>asocirna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to da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faksa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skole</a:t>
            </a:r>
            <a:r>
              <a:rPr lang="en-US" dirty="0"/>
              <a:t> se </a:t>
            </a:r>
            <a:r>
              <a:rPr lang="en-US" dirty="0" err="1"/>
              <a:t>zaposlis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posvetis</a:t>
            </a:r>
            <a:r>
              <a:rPr lang="en-US" dirty="0"/>
              <a:t> se tom </a:t>
            </a:r>
            <a:r>
              <a:rPr lang="en-US" dirty="0" err="1"/>
              <a:t>radnom</a:t>
            </a:r>
            <a:r>
              <a:rPr lang="en-US" dirty="0"/>
              <a:t> </a:t>
            </a:r>
            <a:r>
              <a:rPr lang="en-US" dirty="0" err="1"/>
              <a:t>mjestu</a:t>
            </a:r>
            <a:r>
              <a:rPr lang="en-US" dirty="0"/>
              <a:t> </a:t>
            </a:r>
            <a:r>
              <a:rPr lang="en-US" dirty="0" err="1"/>
              <a:t>ucinis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, </a:t>
            </a:r>
            <a:r>
              <a:rPr lang="en-US" dirty="0" err="1"/>
              <a:t>sebe</a:t>
            </a:r>
            <a:r>
              <a:rPr lang="en-US" dirty="0"/>
              <a:t> boljim"8863e0daa68b15126c662f670ea40bc1,muško,od 21 dofa2f20c5ef7e74e6ef76766c9a7cfd0d 23,1,5,7,1,1,ITfa2f20c5ef7e74e6ef76766c9a7cfd0dpotpora,,,,,Energetika,,novac45a1b9310e6a311c2acac22542ab1eb,muško,od 18 do 20,1,5,5,1,1,Istraživanje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,,,,,,</a:t>
            </a:r>
            <a:r>
              <a:rPr lang="en-US" dirty="0" err="1"/>
              <a:t>Stalno</a:t>
            </a:r>
            <a:r>
              <a:rPr lang="en-US" dirty="0"/>
              <a:t> </a:t>
            </a:r>
            <a:r>
              <a:rPr lang="en-US" dirty="0" err="1"/>
              <a:t>zaposlenje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završetku</a:t>
            </a:r>
            <a:r>
              <a:rPr lang="en-US" dirty="0"/>
              <a:t> RGNF-a. 771840ff935912cb29f1463f23a2b0ca,žensko,od 18 do 20,1,5,9,1,1,Istraživanje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proizvodnja</a:t>
            </a:r>
            <a:r>
              <a:rPr lang="en-US" dirty="0"/>
              <a:t> </a:t>
            </a:r>
            <a:r>
              <a:rPr lang="en-US" dirty="0" err="1"/>
              <a:t>nafte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plina,</a:t>
            </a:r>
            <a:r>
              <a:rPr lang="en-US" dirty="0" err="1"/>
              <a:t>Industrija</a:t>
            </a:r>
            <a:r>
              <a:rPr lang="en-US" dirty="0"/>
              <a:t>,,,</a:t>
            </a:r>
            <a:r>
              <a:rPr lang="en-US" dirty="0" err="1"/>
              <a:t>Znanost</a:t>
            </a:r>
            <a:r>
              <a:rPr lang="en-US" dirty="0"/>
              <a:t>,,,"</a:t>
            </a:r>
            <a:r>
              <a:rPr lang="en-US" dirty="0" err="1"/>
              <a:t>Neophodan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 u </a:t>
            </a:r>
            <a:r>
              <a:rPr lang="en-US" dirty="0" err="1"/>
              <a:t>životu</a:t>
            </a:r>
            <a:r>
              <a:rPr lang="en-US" dirty="0"/>
              <a:t>.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imaš</a:t>
            </a:r>
            <a:r>
              <a:rPr lang="en-US" dirty="0"/>
              <a:t>, car </a:t>
            </a:r>
            <a:r>
              <a:rPr lang="en-US" dirty="0" err="1"/>
              <a:t>si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ne, ..."757ff0ef9a6e2bad680ac84958692abd,muško,od 18 do 20,1,5,6,1,1,IT potpora,</a:t>
            </a:r>
            <a:r>
              <a:rPr lang="en-US" dirty="0" err="1"/>
              <a:t>Industrija</a:t>
            </a:r>
            <a:r>
              <a:rPr lang="en-US" dirty="0"/>
              <a:t>,,,,</a:t>
            </a:r>
            <a:r>
              <a:rPr lang="en-US" dirty="0" err="1"/>
              <a:t>Energetika</a:t>
            </a:r>
            <a:r>
              <a:rPr lang="en-US" dirty="0"/>
              <a:t>,,</a:t>
            </a:r>
            <a:r>
              <a:rPr lang="en-US" dirty="0" err="1"/>
              <a:t>Obavljanje</a:t>
            </a:r>
            <a:r>
              <a:rPr lang="en-US" dirty="0"/>
              <a:t> </a:t>
            </a:r>
            <a:r>
              <a:rPr lang="en-US" dirty="0" err="1"/>
              <a:t>poslova</a:t>
            </a:r>
            <a:r>
              <a:rPr lang="en-US" dirty="0"/>
              <a:t> u </a:t>
            </a:r>
            <a:r>
              <a:rPr lang="en-US" dirty="0" err="1"/>
              <a:t>zamjenu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novac.7d4d90e14d0b2d9abc20b5fbfe052457,muško,od 18 do 20,1,5,1,0,0,Logistička potpora,Industrija,,,,Energetika,,radfa2f20c5ef7e74e6ef76766c9a7cf0dfa2f20c5ef7e74e6ef76766c9a7cfd0dfa2f20c5ef7e74e6ef76766c9a7cfd0dfa2f20c5ef7e74e6ef76766c9a7cfd0d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 rot="16200000">
            <a:off x="6359134" y="2406910"/>
            <a:ext cx="4293401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2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big DATA</a:t>
            </a:r>
          </a:p>
        </p:txBody>
      </p:sp>
      <p:sp>
        <p:nvSpPr>
          <p:cNvPr id="183" name="Shape 183"/>
          <p:cNvSpPr/>
          <p:nvPr/>
        </p:nvSpPr>
        <p:spPr>
          <a:xfrm rot="5400000">
            <a:off x="719406" y="4484622"/>
            <a:ext cx="693709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200">
                <a:solidFill>
                  <a:srgbClr val="FFFFFF"/>
                </a:solidFill>
              </a:defRPr>
            </a:lvl1pPr>
          </a:lstStyle>
          <a:p>
            <a:r>
              <a:t>TEXT MINING</a:t>
            </a:r>
          </a:p>
        </p:txBody>
      </p:sp>
      <p:sp>
        <p:nvSpPr>
          <p:cNvPr id="184" name="Shape 184"/>
          <p:cNvSpPr/>
          <p:nvPr/>
        </p:nvSpPr>
        <p:spPr>
          <a:xfrm>
            <a:off x="4359245" y="4811027"/>
            <a:ext cx="480583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7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RSTUDIO</a:t>
            </a:r>
          </a:p>
        </p:txBody>
      </p:sp>
      <p:sp>
        <p:nvSpPr>
          <p:cNvPr id="185" name="Shape 185"/>
          <p:cNvSpPr/>
          <p:nvPr/>
        </p:nvSpPr>
        <p:spPr>
          <a:xfrm>
            <a:off x="2371344" y="709433"/>
            <a:ext cx="6933354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8100" i="1">
                <a:solidFill>
                  <a:srgbClr val="FFFFFF"/>
                </a:solidFill>
              </a:defRPr>
            </a:lvl1pPr>
          </a:lstStyle>
          <a:p>
            <a:r>
              <a:t>CORPUS</a:t>
            </a:r>
          </a:p>
        </p:txBody>
      </p:sp>
      <p:sp>
        <p:nvSpPr>
          <p:cNvPr id="186" name="Shape 186"/>
          <p:cNvSpPr/>
          <p:nvPr/>
        </p:nvSpPr>
        <p:spPr>
          <a:xfrm rot="3000000">
            <a:off x="5440472" y="6788677"/>
            <a:ext cx="4293401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6900">
                <a:solidFill>
                  <a:srgbClr val="FFFFFF"/>
                </a:solidFill>
              </a:defRPr>
            </a:lvl1pPr>
          </a:lstStyle>
          <a:p>
            <a:r>
              <a:t>ANALIZA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066" t="4562" r="7487" b="1255"/>
          <a:stretch>
            <a:fillRect/>
          </a:stretch>
        </p:blipFill>
        <p:spPr>
          <a:xfrm>
            <a:off x="-41474" y="11112"/>
            <a:ext cx="13087929" cy="97312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-12812" y="3576437"/>
            <a:ext cx="13030423" cy="17527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idx="13"/>
          </p:nvPr>
        </p:nvSpPr>
        <p:spPr>
          <a:xfrm>
            <a:off x="3074821" y="3609614"/>
            <a:ext cx="7163468" cy="2578108"/>
          </a:xfrm>
          <a:prstGeom prst="rect">
            <a:avLst/>
          </a:prstGeom>
        </p:spPr>
        <p:txBody>
          <a:bodyPr/>
          <a:lstStyle>
            <a:lvl1pPr>
              <a:defRPr sz="19500">
                <a:solidFill>
                  <a:srgbClr val="004479"/>
                </a:solidFill>
              </a:defRPr>
            </a:lvl1pPr>
          </a:lstStyle>
          <a:p>
            <a:r>
              <a:rPr dirty="0"/>
              <a:t>#anketa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06400" y="310681"/>
            <a:ext cx="12192000" cy="146882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spcBef>
                <a:spcPts val="2400"/>
              </a:spcBef>
              <a:defRPr sz="5340"/>
            </a:lvl1pPr>
          </a:lstStyle>
          <a:p>
            <a:r>
              <a:t>kojim od navedenih pojmova biste najbolje okarakterizirali vaše poimanje ine kao kompanije ?</a:t>
            </a:r>
          </a:p>
        </p:txBody>
      </p:sp>
      <p:graphicFrame>
        <p:nvGraphicFramePr>
          <p:cNvPr id="196" name="Chart 196"/>
          <p:cNvGraphicFramePr/>
          <p:nvPr>
            <p:extLst>
              <p:ext uri="{D42A27DB-BD31-4B8C-83A1-F6EECF244321}">
                <p14:modId xmlns:p14="http://schemas.microsoft.com/office/powerpoint/2010/main" val="99902727"/>
              </p:ext>
            </p:extLst>
          </p:nvPr>
        </p:nvGraphicFramePr>
        <p:xfrm>
          <a:off x="406400" y="2074883"/>
          <a:ext cx="12192000" cy="7353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1384</Words>
  <Application>Microsoft Macintosh PowerPoint</Application>
  <PresentationFormat>Custom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Avenir Next</vt:lpstr>
      <vt:lpstr>Avenir Next Demi Bold</vt:lpstr>
      <vt:lpstr>Avenir Next Medium</vt:lpstr>
      <vt:lpstr>DIN Alternate</vt:lpstr>
      <vt:lpstr>DIN Condensed</vt:lpstr>
      <vt:lpstr>Helvetica</vt:lpstr>
      <vt:lpstr>Helvetica Neue</vt:lpstr>
      <vt:lpstr>Times</vt:lpstr>
      <vt:lpstr>New_Template7</vt:lpstr>
      <vt:lpstr>#rebranddd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kojim od navedenih pojmova biste najbolje okarakterizirali vaše poimanje ine kao kompanije ?</vt:lpstr>
      <vt:lpstr>koliko vežete pojam ina uz hrvatsku i hrvatski nacionalni identitet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#rebranddd</dc:title>
  <cp:lastModifiedBy>Filip Šaina</cp:lastModifiedBy>
  <cp:revision>18</cp:revision>
  <dcterms:modified xsi:type="dcterms:W3CDTF">2015-11-09T21:17:39Z</dcterms:modified>
</cp:coreProperties>
</file>